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6858000" cy="9144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CC"/>
    <a:srgbClr val="FFCC99"/>
    <a:srgbClr val="99FF99"/>
    <a:srgbClr val="33CC33"/>
    <a:srgbClr val="CCFF99"/>
    <a:srgbClr val="6666FF"/>
    <a:srgbClr val="CCECFF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9864" autoAdjust="0"/>
    <p:restoredTop sz="94660"/>
  </p:normalViewPr>
  <p:slideViewPr>
    <p:cSldViewPr>
      <p:cViewPr>
        <p:scale>
          <a:sx n="100" d="100"/>
          <a:sy n="100" d="100"/>
        </p:scale>
        <p:origin x="-912" y="-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E3A2E5-A5D8-44A1-9722-88B731A5F1B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9A639F-DE32-42FA-8068-AE8DF6CF9CD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713"/>
            <a:ext cx="1543050" cy="78009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0" cy="78009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ECD72D-1660-46B3-A56F-8D0B195CC86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22CE14-3D4E-4F14-A0BE-1931B52AC38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7DCB3E-D39E-40A7-B7A3-8A65069494B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4AF7F2-9730-413C-9411-837B500D5C2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7C0E8C-96C4-4710-B664-C321D8E97A5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DCF2F7-B59B-4641-806A-7DA13E0D248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A3187A-24C5-4208-BBEC-B288C6C5637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4861CD-CEEC-4913-ABA4-03724F8339E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10EF61-07CB-416A-A77B-73EADBC7665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438"/>
            <a:ext cx="1600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dirty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438"/>
            <a:ext cx="21717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dirty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6438"/>
            <a:ext cx="1600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1E497F3-7AA3-431C-89DD-CE72AE89810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381000" y="228600"/>
            <a:ext cx="6248400" cy="838200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50000">
                <a:srgbClr val="FFFFFF"/>
              </a:gs>
              <a:gs pos="100000">
                <a:srgbClr val="FFFF99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000" dirty="0"/>
              <a:t>    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ПСИХОЛОГИЧЕСКИЙ ВЕСТНИК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1" name="Picture 4" descr="Untitled-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800" y="381000"/>
            <a:ext cx="527050" cy="52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2" name="Rectangle 5"/>
          <p:cNvSpPr>
            <a:spLocks noChangeArrowheads="1"/>
          </p:cNvSpPr>
          <p:nvPr/>
        </p:nvSpPr>
        <p:spPr bwMode="auto">
          <a:xfrm>
            <a:off x="0" y="1295400"/>
            <a:ext cx="6858000" cy="3175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None/>
            </a:pPr>
            <a:r>
              <a:rPr lang="ru-RU" sz="1100" b="1" dirty="0">
                <a:latin typeface="Times New Roman" pitchFamily="18" charset="0"/>
                <a:cs typeface="Times New Roman" pitchFamily="18" charset="0"/>
              </a:rPr>
              <a:t>Информация психологической службы МОУ «Гимназия № 1» города Балаково, Саратовской области</a:t>
            </a:r>
          </a:p>
        </p:txBody>
      </p:sp>
      <p:sp>
        <p:nvSpPr>
          <p:cNvPr id="2054" name="Rectangle 23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381000" y="4419600"/>
            <a:ext cx="61722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ЕДИНЫЙ ГОСУДАРСТВЕННЫЙ ЭКЗАМЕН</a:t>
            </a: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304800" y="5562600"/>
            <a:ext cx="594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hangingPunct="0"/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Значимые характеристики, требующиеся в процессе сдачи ЕГЭ: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04800" y="6400800"/>
            <a:ext cx="62484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hangingPunct="0">
              <a:buFont typeface="Wingdings" pitchFamily="2" charset="2"/>
              <a:buChar char="ü"/>
            </a:pP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высокая мобильность, переключаемость;</a:t>
            </a:r>
            <a:endParaRPr kumimoji="0" lang="ru-RU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hangingPunct="0">
              <a:buFont typeface="Wingdings" pitchFamily="2" charset="2"/>
              <a:buChar char="ü"/>
            </a:pP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высокий уровень организации деятельности;</a:t>
            </a:r>
            <a:endParaRPr kumimoji="0" lang="ru-RU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hangingPunct="0">
              <a:buFont typeface="Wingdings" pitchFamily="2" charset="2"/>
              <a:buChar char="ü"/>
            </a:pP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высокая устойчивая работоспособность;</a:t>
            </a:r>
            <a:endParaRPr kumimoji="0" lang="ru-RU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hangingPunct="0">
              <a:buFont typeface="Wingdings" pitchFamily="2" charset="2"/>
              <a:buChar char="ü"/>
            </a:pP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высокий уровень концентрации внимания, произвольности;</a:t>
            </a:r>
            <a:endParaRPr kumimoji="0" lang="ru-RU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hangingPunct="0">
              <a:buFont typeface="Wingdings" pitchFamily="2" charset="2"/>
              <a:buChar char="ü"/>
            </a:pP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четкость и структурированность мышления, </a:t>
            </a:r>
            <a:r>
              <a:rPr kumimoji="0" lang="ru-RU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комбинаторность</a:t>
            </a: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</a:t>
            </a:r>
            <a:endParaRPr kumimoji="0" lang="ru-RU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hangingPunct="0">
              <a:buFont typeface="Wingdings" pitchFamily="2" charset="2"/>
              <a:buChar char="ü"/>
            </a:pPr>
            <a:r>
              <a:rPr kumimoji="0" lang="ru-RU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сформированность</a:t>
            </a: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внутреннего плана действия</a:t>
            </a:r>
            <a:endParaRPr lang="ru-RU" dirty="0"/>
          </a:p>
        </p:txBody>
      </p:sp>
      <p:pic>
        <p:nvPicPr>
          <p:cNvPr id="9" name="Picture 5" descr="G:\Сергеев Антон\ДОКУМЕНТЫ\Тамара\ege-200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1905000"/>
            <a:ext cx="6371797" cy="23759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304800" y="152400"/>
            <a:ext cx="6324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Основные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направления в работе психологического сопровождения при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подготовке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к ЕГЭ</a:t>
            </a:r>
          </a:p>
        </p:txBody>
      </p:sp>
      <p:sp>
        <p:nvSpPr>
          <p:cNvPr id="18" name="Rectangle 1"/>
          <p:cNvSpPr>
            <a:spLocks noChangeArrowheads="1"/>
          </p:cNvSpPr>
          <p:nvPr/>
        </p:nvSpPr>
        <p:spPr bwMode="auto">
          <a:xfrm>
            <a:off x="228600" y="990600"/>
            <a:ext cx="63246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</a:pP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 </a:t>
            </a:r>
            <a:r>
              <a:rPr 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оздание нормативно-методической базы</a:t>
            </a:r>
            <a:r>
              <a:rPr kumimoji="0" lang="ru-RU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психологического сопровождения ЕГЭ (Приказы, положения, методические</a:t>
            </a:r>
            <a:r>
              <a:rPr kumimoji="0" lang="ru-RU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рекомендации и т.д.).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04800" y="1981200"/>
            <a:ext cx="6096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Разработка плана работы психологического сопровождения ЕГЭ.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304800" y="2971800"/>
            <a:ext cx="6172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При разработке плана работы психологического сопровождения ЕГЭ необходимо: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228600" y="3733800"/>
            <a:ext cx="6477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Проанализировать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всю работу образовательного учреждения, в области психологического сопровождения образовательного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процесса, так как многое уже сделано и делается для того, чтобы дети успешно сдавали экзамены, в том числе и ЕГЭ.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52400" y="4876800"/>
            <a:ext cx="64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2. Проводить дополнительные мониторинговые исследования интеллектуальных способностей учащихся, в процессе обучения начиная с 1 класса.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52400" y="5791200"/>
            <a:ext cx="6477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Поэтому нужно продумать, каким образом и как будут происходить эти исследования, какой инструментарий будут использовать педагоги-психологи.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228600" y="6705600"/>
            <a:ext cx="6324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3. Не планировать все и сразу, делать акценты на том, что уже сделано и что нужно сделать, в первую очередь, а что во вторую и т.д. (поэтапная отработка плана работы психологической службы при переходе к ЕГЭ).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0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075" name="Rectangle 24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076" name="Rectangle 26"/>
          <p:cNvSpPr>
            <a:spLocks noChangeArrowheads="1"/>
          </p:cNvSpPr>
          <p:nvPr/>
        </p:nvSpPr>
        <p:spPr bwMode="auto">
          <a:xfrm>
            <a:off x="0" y="3971925"/>
            <a:ext cx="6858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1143000" y="228600"/>
            <a:ext cx="469506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Особое внимание обратить: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304800" y="914400"/>
            <a:ext cx="6324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1. Вариативность выводов и анализов диагностических исследований, а значит узконаправленные тесты и анкеты, школьным педагогам-психологам в работе использовать не целесообразно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228600" y="2286000"/>
            <a:ext cx="6324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2. Использование учебно-методических комплектов (УМК), и если какие-то психические процессы эти УМК не развивают, необходимо прогнозируя ситуацию, подключать дополнительные программы 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228600" y="3657600"/>
            <a:ext cx="6477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3. Внутренние психологические функции активно развиваются в процессе таких предметов как: пение (музыка), физкультура, технология, рисование, иностранный язык, информатика, кружковая работа, ритмика, общественная деятельность. 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2057400" y="4876800"/>
            <a:ext cx="280034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Помните</a:t>
            </a:r>
            <a:r>
              <a:rPr lang="ru-RU" sz="6600" b="1" dirty="0" smtClean="0"/>
              <a:t> </a:t>
            </a:r>
            <a:endParaRPr lang="ru-RU" sz="6600" b="1" dirty="0"/>
          </a:p>
        </p:txBody>
      </p:sp>
      <p:sp>
        <p:nvSpPr>
          <p:cNvPr id="44" name="Rectangle 1"/>
          <p:cNvSpPr>
            <a:spLocks noChangeArrowheads="1"/>
          </p:cNvSpPr>
          <p:nvPr/>
        </p:nvSpPr>
        <p:spPr bwMode="auto">
          <a:xfrm>
            <a:off x="381000" y="6019800"/>
            <a:ext cx="60198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сихотехнические навыки сдачи ЕГЭ не только повышают эффективность подготовки к экзаменам, позволяя более успешно вести себя во время экзамена, но и вообще способствуют развитию навыков мыслительной работы, умению мобилизовать себя в решающей ситуации, владеть своими эмоциями.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04800" y="8229600"/>
            <a:ext cx="63246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Педагог-психолог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МАОУ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«Гимназия № 1»                   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Сергеева Т.Ф.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/>
      <p:bldP spid="35" grpId="0"/>
      <p:bldP spid="40" grpId="0"/>
      <p:bldP spid="44" grpId="0"/>
      <p:bldP spid="11" grpId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414</TotalTime>
  <Words>365</Words>
  <Application>Microsoft Office PowerPoint</Application>
  <PresentationFormat>Экран (4:3)</PresentationFormat>
  <Paragraphs>25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Оформление по умолчанию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ТАМАРА</cp:lastModifiedBy>
  <cp:revision>49</cp:revision>
  <cp:lastPrinted>1601-01-01T00:00:00Z</cp:lastPrinted>
  <dcterms:created xsi:type="dcterms:W3CDTF">1601-01-01T00:00:00Z</dcterms:created>
  <dcterms:modified xsi:type="dcterms:W3CDTF">2017-10-02T09:11:55Z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